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2" r:id="rId6"/>
    <p:sldId id="263" r:id="rId7"/>
    <p:sldId id="267" r:id="rId8"/>
    <p:sldId id="264" r:id="rId9"/>
    <p:sldId id="265" r:id="rId10"/>
    <p:sldId id="266" r:id="rId11"/>
    <p:sldId id="268" r:id="rId1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59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224" y="15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D18E-9D1C-4BEE-B1D5-A7C2C072B1E3}" type="datetimeFigureOut">
              <a:rPr lang="ko-KR" altLang="en-US" smtClean="0"/>
              <a:pPr/>
              <a:t>2015-03-27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33ED5-F021-4006-A0E4-48435E12294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D18E-9D1C-4BEE-B1D5-A7C2C072B1E3}" type="datetimeFigureOut">
              <a:rPr lang="ko-KR" altLang="en-US" smtClean="0"/>
              <a:pPr/>
              <a:t>2015-03-27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33ED5-F021-4006-A0E4-48435E12294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D18E-9D1C-4BEE-B1D5-A7C2C072B1E3}" type="datetimeFigureOut">
              <a:rPr lang="ko-KR" altLang="en-US" smtClean="0"/>
              <a:pPr/>
              <a:t>2015-03-27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33ED5-F021-4006-A0E4-48435E12294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D18E-9D1C-4BEE-B1D5-A7C2C072B1E3}" type="datetimeFigureOut">
              <a:rPr lang="ko-KR" altLang="en-US" smtClean="0"/>
              <a:pPr/>
              <a:t>2015-03-27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33ED5-F021-4006-A0E4-48435E12294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D18E-9D1C-4BEE-B1D5-A7C2C072B1E3}" type="datetimeFigureOut">
              <a:rPr lang="ko-KR" altLang="en-US" smtClean="0"/>
              <a:pPr/>
              <a:t>2015-03-27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33ED5-F021-4006-A0E4-48435E12294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D18E-9D1C-4BEE-B1D5-A7C2C072B1E3}" type="datetimeFigureOut">
              <a:rPr lang="ko-KR" altLang="en-US" smtClean="0"/>
              <a:pPr/>
              <a:t>2015-03-27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33ED5-F021-4006-A0E4-48435E12294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D18E-9D1C-4BEE-B1D5-A7C2C072B1E3}" type="datetimeFigureOut">
              <a:rPr lang="ko-KR" altLang="en-US" smtClean="0"/>
              <a:pPr/>
              <a:t>2015-03-27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33ED5-F021-4006-A0E4-48435E12294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D18E-9D1C-4BEE-B1D5-A7C2C072B1E3}" type="datetimeFigureOut">
              <a:rPr lang="ko-KR" altLang="en-US" smtClean="0"/>
              <a:pPr/>
              <a:t>2015-03-27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33ED5-F021-4006-A0E4-48435E12294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D18E-9D1C-4BEE-B1D5-A7C2C072B1E3}" type="datetimeFigureOut">
              <a:rPr lang="ko-KR" altLang="en-US" smtClean="0"/>
              <a:pPr/>
              <a:t>2015-03-27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33ED5-F021-4006-A0E4-48435E12294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D18E-9D1C-4BEE-B1D5-A7C2C072B1E3}" type="datetimeFigureOut">
              <a:rPr lang="ko-KR" altLang="en-US" smtClean="0"/>
              <a:pPr/>
              <a:t>2015-03-27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33ED5-F021-4006-A0E4-48435E12294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AD18E-9D1C-4BEE-B1D5-A7C2C072B1E3}" type="datetimeFigureOut">
              <a:rPr lang="ko-KR" altLang="en-US" smtClean="0"/>
              <a:pPr/>
              <a:t>2015-03-27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33ED5-F021-4006-A0E4-48435E12294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AD18E-9D1C-4BEE-B1D5-A7C2C072B1E3}" type="datetimeFigureOut">
              <a:rPr lang="ko-KR" altLang="en-US" smtClean="0"/>
              <a:pPr/>
              <a:t>2015-03-27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33ED5-F021-4006-A0E4-48435E12294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9144000" cy="64533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양쪽 모서리가 둥근 사각형 10"/>
          <p:cNvSpPr/>
          <p:nvPr/>
        </p:nvSpPr>
        <p:spPr>
          <a:xfrm>
            <a:off x="107504" y="116632"/>
            <a:ext cx="8928992" cy="6120680"/>
          </a:xfrm>
          <a:prstGeom prst="round2SameRect">
            <a:avLst>
              <a:gd name="adj1" fmla="val 2287"/>
              <a:gd name="adj2" fmla="val 0"/>
            </a:avLst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835696" y="1628800"/>
            <a:ext cx="3456384" cy="1584176"/>
          </a:xfrm>
        </p:spPr>
        <p:txBody>
          <a:bodyPr>
            <a:noAutofit/>
          </a:bodyPr>
          <a:lstStyle/>
          <a:p>
            <a:pPr algn="l"/>
            <a:r>
              <a:rPr lang="en-US" altLang="ko-KR" sz="4000" dirty="0" smtClean="0">
                <a:solidFill>
                  <a:schemeClr val="bg1"/>
                </a:solidFill>
                <a:latin typeface="Kozuka Gothic Pr6N B" pitchFamily="34" charset="-128"/>
                <a:ea typeface="Kozuka Gothic Pr6N B" pitchFamily="34" charset="-128"/>
                <a:cs typeface="Microsoft Himalaya" pitchFamily="2" charset="0"/>
              </a:rPr>
              <a:t>1</a:t>
            </a:r>
            <a:r>
              <a:rPr lang="ko-KR" altLang="en-US" sz="4000" dirty="0" smtClean="0">
                <a:solidFill>
                  <a:schemeClr val="bg1"/>
                </a:solidFill>
                <a:latin typeface="Kozuka Gothic Pr6N B" pitchFamily="34" charset="-128"/>
                <a:ea typeface="Kozuka Gothic Pr6N B" pitchFamily="34" charset="-128"/>
                <a:cs typeface="Microsoft Himalaya" pitchFamily="2" charset="0"/>
              </a:rPr>
              <a:t>조 </a:t>
            </a:r>
            <a:r>
              <a:rPr lang="en-US" altLang="ko-KR" sz="4000" dirty="0" smtClean="0">
                <a:solidFill>
                  <a:schemeClr val="bg1"/>
                </a:solidFill>
                <a:latin typeface="Kozuka Gothic Pr6N B" pitchFamily="34" charset="-128"/>
                <a:ea typeface="Kozuka Gothic Pr6N B" pitchFamily="34" charset="-128"/>
                <a:cs typeface="Microsoft Himalaya" pitchFamily="2" charset="0"/>
              </a:rPr>
              <a:t>–</a:t>
            </a:r>
            <a:br>
              <a:rPr lang="en-US" altLang="ko-KR" sz="4000" dirty="0" smtClean="0">
                <a:solidFill>
                  <a:schemeClr val="bg1"/>
                </a:solidFill>
                <a:latin typeface="Kozuka Gothic Pr6N B" pitchFamily="34" charset="-128"/>
                <a:ea typeface="Kozuka Gothic Pr6N B" pitchFamily="34" charset="-128"/>
                <a:cs typeface="Microsoft Himalaya" pitchFamily="2" charset="0"/>
              </a:rPr>
            </a:br>
            <a:r>
              <a:rPr lang="ko-KR" altLang="en-US" sz="4000" dirty="0" smtClean="0">
                <a:solidFill>
                  <a:schemeClr val="bg1"/>
                </a:solidFill>
                <a:latin typeface="Kozuka Gothic Pr6N B" pitchFamily="34" charset="-128"/>
                <a:ea typeface="Kozuka Gothic Pr6N B" pitchFamily="34" charset="-128"/>
                <a:cs typeface="Microsoft Himalaya" pitchFamily="2" charset="0"/>
              </a:rPr>
              <a:t>네트워크 오목</a:t>
            </a:r>
            <a:endParaRPr lang="ko-KR" altLang="en-US" sz="4000" dirty="0">
              <a:solidFill>
                <a:schemeClr val="bg1"/>
              </a:solidFill>
              <a:latin typeface="Kozuka Gothic Pr6N B" pitchFamily="34" charset="-128"/>
              <a:cs typeface="Microsoft Himalaya" pitchFamily="2" charset="0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5940152" y="2996952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084168" y="3212977"/>
            <a:ext cx="936104" cy="648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EF5956"/>
                </a:solidFill>
                <a:latin typeface="Kozuka Gothic Pr6N B" pitchFamily="34" charset="-128"/>
                <a:ea typeface="Kozuka Gothic Pr6N B" pitchFamily="34" charset="-128"/>
                <a:cs typeface="Microsoft Himalaya" pitchFamily="2" charset="0"/>
              </a:rPr>
              <a:t>2015. 03.27</a:t>
            </a:r>
            <a:endParaRPr lang="ko-KR" altLang="en-US" dirty="0">
              <a:solidFill>
                <a:srgbClr val="EF5956"/>
              </a:solidFill>
              <a:latin typeface="Kozuka Gothic Pr6N B" pitchFamily="34" charset="-128"/>
              <a:cs typeface="Microsoft Himalaya" pitchFamily="2" charset="0"/>
            </a:endParaRPr>
          </a:p>
        </p:txBody>
      </p:sp>
      <p:sp>
        <p:nvSpPr>
          <p:cNvPr id="9" name="이등변 삼각형 8"/>
          <p:cNvSpPr/>
          <p:nvPr/>
        </p:nvSpPr>
        <p:spPr>
          <a:xfrm rot="10800000">
            <a:off x="4211960" y="5733255"/>
            <a:ext cx="648072" cy="648072"/>
          </a:xfrm>
          <a:prstGeom prst="triangle">
            <a:avLst/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555776" y="6444044"/>
            <a:ext cx="4248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EF5956"/>
                </a:solidFill>
                <a:latin typeface="Microsoft Himalaya" pitchFamily="2" charset="0"/>
                <a:cs typeface="Microsoft Himalaya" pitchFamily="2" charset="0"/>
              </a:rPr>
              <a:t>장익준</a:t>
            </a:r>
            <a:r>
              <a:rPr lang="en-US" altLang="ko-KR" b="1" dirty="0" smtClean="0">
                <a:solidFill>
                  <a:srgbClr val="EF5956"/>
                </a:solidFill>
                <a:latin typeface="Microsoft Himalaya" pitchFamily="2" charset="0"/>
                <a:cs typeface="Microsoft Himalaya" pitchFamily="2" charset="0"/>
              </a:rPr>
              <a:t>, </a:t>
            </a:r>
            <a:r>
              <a:rPr lang="ko-KR" altLang="en-US" b="1" dirty="0" smtClean="0">
                <a:solidFill>
                  <a:srgbClr val="EF5956"/>
                </a:solidFill>
                <a:latin typeface="Microsoft Himalaya" pitchFamily="2" charset="0"/>
                <a:cs typeface="Microsoft Himalaya" pitchFamily="2" charset="0"/>
              </a:rPr>
              <a:t>윤보용</a:t>
            </a:r>
            <a:r>
              <a:rPr lang="en-US" altLang="ko-KR" b="1" dirty="0" smtClean="0">
                <a:solidFill>
                  <a:srgbClr val="EF5956"/>
                </a:solidFill>
                <a:latin typeface="Microsoft Himalaya" pitchFamily="2" charset="0"/>
                <a:cs typeface="Microsoft Himalaya" pitchFamily="2" charset="0"/>
              </a:rPr>
              <a:t>, </a:t>
            </a:r>
            <a:r>
              <a:rPr lang="ko-KR" altLang="en-US" b="1" dirty="0" smtClean="0">
                <a:solidFill>
                  <a:srgbClr val="EF5956"/>
                </a:solidFill>
                <a:latin typeface="Microsoft Himalaya" pitchFamily="2" charset="0"/>
                <a:cs typeface="Microsoft Himalaya" pitchFamily="2" charset="0"/>
              </a:rPr>
              <a:t>태대섭</a:t>
            </a:r>
            <a:r>
              <a:rPr lang="en-US" altLang="ko-KR" b="1" dirty="0" smtClean="0">
                <a:solidFill>
                  <a:srgbClr val="EF5956"/>
                </a:solidFill>
                <a:latin typeface="Microsoft Himalaya" pitchFamily="2" charset="0"/>
                <a:cs typeface="Microsoft Himalaya" pitchFamily="2" charset="0"/>
              </a:rPr>
              <a:t>, </a:t>
            </a:r>
            <a:r>
              <a:rPr lang="ko-KR" altLang="en-US" b="1" dirty="0" smtClean="0">
                <a:solidFill>
                  <a:srgbClr val="EF5956"/>
                </a:solidFill>
                <a:latin typeface="Microsoft Himalaya" pitchFamily="2" charset="0"/>
                <a:cs typeface="Microsoft Himalaya" pitchFamily="2" charset="0"/>
              </a:rPr>
              <a:t>강태중</a:t>
            </a:r>
            <a:r>
              <a:rPr lang="en-US" altLang="ko-KR" b="1" dirty="0" smtClean="0">
                <a:solidFill>
                  <a:srgbClr val="EF5956"/>
                </a:solidFill>
                <a:latin typeface="Microsoft Himalaya" pitchFamily="2" charset="0"/>
                <a:cs typeface="Microsoft Himalaya" pitchFamily="2" charset="0"/>
              </a:rPr>
              <a:t>, </a:t>
            </a:r>
            <a:r>
              <a:rPr lang="ko-KR" altLang="en-US" b="1" dirty="0" smtClean="0">
                <a:solidFill>
                  <a:srgbClr val="EF5956"/>
                </a:solidFill>
                <a:latin typeface="Microsoft Himalaya" pitchFamily="2" charset="0"/>
                <a:cs typeface="Microsoft Himalaya" pitchFamily="2" charset="0"/>
              </a:rPr>
              <a:t>김찬혁</a:t>
            </a:r>
            <a:endParaRPr lang="ko-KR" altLang="en-US" b="1" dirty="0">
              <a:solidFill>
                <a:srgbClr val="EF5956"/>
              </a:solidFill>
              <a:latin typeface="Microsoft Himalaya" pitchFamily="2" charset="0"/>
              <a:cs typeface="Microsoft Himalaya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08720"/>
            <a:ext cx="9144000" cy="5976664"/>
          </a:xfrm>
          <a:prstGeom prst="rect">
            <a:avLst/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67544" y="1340768"/>
            <a:ext cx="8208912" cy="51845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이등변 삼각형 8"/>
          <p:cNvSpPr/>
          <p:nvPr/>
        </p:nvSpPr>
        <p:spPr>
          <a:xfrm rot="10800000">
            <a:off x="179512" y="283295"/>
            <a:ext cx="432048" cy="360040"/>
          </a:xfrm>
          <a:prstGeom prst="triangle">
            <a:avLst/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11560" y="139279"/>
            <a:ext cx="2880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smtClean="0">
                <a:solidFill>
                  <a:srgbClr val="EF5956"/>
                </a:solidFill>
                <a:latin typeface="Kozuka Gothic Pr6N B" pitchFamily="34" charset="-128"/>
                <a:cs typeface="Microsoft Himalaya" pitchFamily="2" charset="0"/>
              </a:rPr>
              <a:t>실행화면</a:t>
            </a:r>
            <a:endParaRPr lang="ko-KR" altLang="en-US" sz="4400" b="1" dirty="0">
              <a:solidFill>
                <a:srgbClr val="EF5956"/>
              </a:solidFill>
              <a:latin typeface="Kozuka Gothic Pr6N B" pitchFamily="34" charset="-128"/>
              <a:cs typeface="Microsoft Himalaya" pitchFamily="2" charset="0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467544" y="5269660"/>
            <a:ext cx="8208912" cy="2626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6146" name="Picture 2" descr="C:\Users\chan\Desktop\Win.PNG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000" y="1446684"/>
            <a:ext cx="7848000" cy="4585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타원 11"/>
          <p:cNvSpPr/>
          <p:nvPr/>
        </p:nvSpPr>
        <p:spPr>
          <a:xfrm>
            <a:off x="4932040" y="3981012"/>
            <a:ext cx="288032" cy="28803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2"/>
                </a:solidFill>
              </a:rPr>
              <a:t>1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27584" y="6084004"/>
            <a:ext cx="6264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승리 시 팝업 알림</a:t>
            </a:r>
            <a:endParaRPr lang="ko-KR" altLang="en-US" dirty="0"/>
          </a:p>
        </p:txBody>
      </p:sp>
      <p:sp>
        <p:nvSpPr>
          <p:cNvPr id="13" name="타원 12"/>
          <p:cNvSpPr/>
          <p:nvPr/>
        </p:nvSpPr>
        <p:spPr>
          <a:xfrm>
            <a:off x="732608" y="6211837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2"/>
                </a:solidFill>
              </a:rPr>
              <a:t>1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11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08720"/>
            <a:ext cx="9144000" cy="5976664"/>
          </a:xfrm>
          <a:prstGeom prst="rect">
            <a:avLst/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67544" y="1340768"/>
            <a:ext cx="8208912" cy="51845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이등변 삼각형 8"/>
          <p:cNvSpPr/>
          <p:nvPr/>
        </p:nvSpPr>
        <p:spPr>
          <a:xfrm rot="10800000">
            <a:off x="179512" y="283295"/>
            <a:ext cx="432048" cy="360040"/>
          </a:xfrm>
          <a:prstGeom prst="triangle">
            <a:avLst/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11560" y="139279"/>
            <a:ext cx="2880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 smtClean="0">
                <a:solidFill>
                  <a:srgbClr val="EF5956"/>
                </a:solidFill>
                <a:latin typeface="Kozuka Gothic Pr6N B" pitchFamily="34" charset="-128"/>
                <a:cs typeface="Microsoft Himalaya" pitchFamily="2" charset="0"/>
              </a:rPr>
              <a:t>Q &amp; A</a:t>
            </a:r>
            <a:endParaRPr lang="ko-KR" altLang="en-US" sz="4400" b="1" dirty="0">
              <a:solidFill>
                <a:srgbClr val="EF5956"/>
              </a:solidFill>
              <a:latin typeface="Kozuka Gothic Pr6N B" pitchFamily="34" charset="-128"/>
              <a:cs typeface="Microsoft Himalaya" pitchFamily="2" charset="0"/>
            </a:endParaRPr>
          </a:p>
        </p:txBody>
      </p:sp>
      <p:pic>
        <p:nvPicPr>
          <p:cNvPr id="1026" name="Picture 2" descr="C:\Users\chan\Desktop\qand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752" y="1358528"/>
            <a:ext cx="8187704" cy="5166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4765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0" y="2060848"/>
            <a:ext cx="9144000" cy="43924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9144000" cy="20608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3568" y="260648"/>
            <a:ext cx="3456384" cy="1584176"/>
          </a:xfrm>
        </p:spPr>
        <p:txBody>
          <a:bodyPr>
            <a:noAutofit/>
          </a:bodyPr>
          <a:lstStyle/>
          <a:p>
            <a:pPr algn="l"/>
            <a:r>
              <a:rPr lang="ko-KR" alt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zuka Gothic Pr6N B" pitchFamily="34" charset="-128"/>
                <a:cs typeface="Microsoft Himalaya" pitchFamily="2" charset="0"/>
              </a:rPr>
              <a:t>목</a:t>
            </a:r>
            <a:r>
              <a:rPr lang="en-US" altLang="ko-KR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zuka Gothic Pr6N B" pitchFamily="34" charset="-128"/>
                <a:cs typeface="Microsoft Himalaya" pitchFamily="2" charset="0"/>
              </a:rPr>
              <a:t>	</a:t>
            </a:r>
            <a:r>
              <a:rPr lang="ko-KR" alt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zuka Gothic Pr6N B" pitchFamily="34" charset="-128"/>
                <a:cs typeface="Microsoft Himalaya" pitchFamily="2" charset="0"/>
              </a:rPr>
              <a:t>차</a:t>
            </a:r>
            <a:endParaRPr lang="ko-KR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Kozuka Gothic Pr6N B" pitchFamily="34" charset="-128"/>
              <a:cs typeface="Microsoft Himalaya" pitchFamily="2" charset="0"/>
            </a:endParaRPr>
          </a:p>
        </p:txBody>
      </p:sp>
      <p:sp>
        <p:nvSpPr>
          <p:cNvPr id="11" name="양쪽 모서리가 둥근 사각형 10"/>
          <p:cNvSpPr/>
          <p:nvPr/>
        </p:nvSpPr>
        <p:spPr>
          <a:xfrm rot="5400000">
            <a:off x="1961710" y="1106742"/>
            <a:ext cx="864096" cy="3348372"/>
          </a:xfrm>
          <a:prstGeom prst="round2SameRect">
            <a:avLst>
              <a:gd name="adj1" fmla="val 50000"/>
              <a:gd name="adj2" fmla="val 1690"/>
            </a:avLst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양쪽 모서리가 둥근 사각형 11"/>
          <p:cNvSpPr/>
          <p:nvPr/>
        </p:nvSpPr>
        <p:spPr>
          <a:xfrm rot="5400000">
            <a:off x="1961710" y="2906942"/>
            <a:ext cx="864096" cy="3348372"/>
          </a:xfrm>
          <a:prstGeom prst="round2SameRect">
            <a:avLst>
              <a:gd name="adj1" fmla="val 50000"/>
              <a:gd name="adj2" fmla="val 1239"/>
            </a:avLst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양쪽 모서리가 둥근 사각형 12"/>
          <p:cNvSpPr/>
          <p:nvPr/>
        </p:nvSpPr>
        <p:spPr>
          <a:xfrm rot="16200000">
            <a:off x="6030162" y="1970838"/>
            <a:ext cx="864096" cy="3348372"/>
          </a:xfrm>
          <a:prstGeom prst="round2SameRect">
            <a:avLst>
              <a:gd name="adj1" fmla="val 50000"/>
              <a:gd name="adj2" fmla="val 4601"/>
            </a:avLst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양쪽 모서리가 둥근 사각형 13"/>
          <p:cNvSpPr/>
          <p:nvPr/>
        </p:nvSpPr>
        <p:spPr>
          <a:xfrm rot="16200000">
            <a:off x="6030162" y="3771038"/>
            <a:ext cx="864096" cy="3348372"/>
          </a:xfrm>
          <a:prstGeom prst="round2SameRect">
            <a:avLst>
              <a:gd name="adj1" fmla="val 50000"/>
              <a:gd name="adj2" fmla="val 5840"/>
            </a:avLst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4355976" y="2132856"/>
            <a:ext cx="72008" cy="4248472"/>
          </a:xfrm>
          <a:prstGeom prst="rect">
            <a:avLst/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4211960" y="2564904"/>
            <a:ext cx="360040" cy="360040"/>
          </a:xfrm>
          <a:prstGeom prst="ellipse">
            <a:avLst/>
          </a:prstGeom>
          <a:solidFill>
            <a:srgbClr val="EF5956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Kozuka Gothic Pr6N B" pitchFamily="34" charset="-128"/>
                <a:ea typeface="Kozuka Gothic Pr6N B" pitchFamily="34" charset="-128"/>
              </a:rPr>
              <a:t>1</a:t>
            </a:r>
            <a:endParaRPr lang="ko-KR" altLang="en-US" dirty="0">
              <a:latin typeface="Kozuka Gothic Pr6N B" pitchFamily="34" charset="-128"/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4211960" y="3429000"/>
            <a:ext cx="360040" cy="360040"/>
          </a:xfrm>
          <a:prstGeom prst="ellipse">
            <a:avLst/>
          </a:prstGeom>
          <a:solidFill>
            <a:srgbClr val="EF5956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Kozuka Gothic Pr6N B" pitchFamily="34" charset="-128"/>
                <a:ea typeface="Kozuka Gothic Pr6N B" pitchFamily="34" charset="-128"/>
              </a:rPr>
              <a:t>2</a:t>
            </a:r>
            <a:endParaRPr lang="ko-KR" altLang="en-US" dirty="0">
              <a:latin typeface="Kozuka Gothic Pr6N B" pitchFamily="34" charset="-128"/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4211960" y="4365104"/>
            <a:ext cx="360040" cy="360040"/>
          </a:xfrm>
          <a:prstGeom prst="ellipse">
            <a:avLst/>
          </a:prstGeom>
          <a:solidFill>
            <a:srgbClr val="EF5956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Kozuka Gothic Pr6N B" pitchFamily="34" charset="-128"/>
                <a:ea typeface="Kozuka Gothic Pr6N B" pitchFamily="34" charset="-128"/>
              </a:rPr>
              <a:t>3</a:t>
            </a:r>
            <a:endParaRPr lang="ko-KR" altLang="en-US" dirty="0">
              <a:latin typeface="Kozuka Gothic Pr6N B" pitchFamily="34" charset="-128"/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4211960" y="5229199"/>
            <a:ext cx="360040" cy="360040"/>
          </a:xfrm>
          <a:prstGeom prst="ellipse">
            <a:avLst/>
          </a:prstGeom>
          <a:solidFill>
            <a:srgbClr val="EF5956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Kozuka Gothic Pr6N B" pitchFamily="34" charset="-128"/>
                <a:ea typeface="Kozuka Gothic Pr6N B" pitchFamily="34" charset="-128"/>
              </a:rPr>
              <a:t>4</a:t>
            </a:r>
            <a:endParaRPr lang="ko-KR" altLang="en-US" dirty="0">
              <a:latin typeface="Kozuka Gothic Pr6N B" pitchFamily="34" charset="-128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827584" y="2564904"/>
            <a:ext cx="21259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Kozuka Gothic Pr6N B" pitchFamily="34" charset="-128"/>
                <a:cs typeface="Microsoft Himalaya" pitchFamily="2" charset="0"/>
              </a:rPr>
              <a:t>프로젝트 소개</a:t>
            </a:r>
            <a:endParaRPr lang="ko-KR" altLang="en-US" sz="2400" b="1" dirty="0">
              <a:solidFill>
                <a:schemeClr val="bg1"/>
              </a:solidFill>
              <a:latin typeface="Kozuka Gothic Pr6N B" pitchFamily="34" charset="-128"/>
              <a:cs typeface="Microsoft Himalaya" pitchFamily="2" charset="0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580112" y="3429000"/>
            <a:ext cx="26642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Kozuka Gothic Pr6N B" pitchFamily="34" charset="-128"/>
                <a:cs typeface="Microsoft Himalaya" pitchFamily="2" charset="0"/>
              </a:rPr>
              <a:t>개발 </a:t>
            </a:r>
            <a:r>
              <a:rPr lang="en-US" altLang="ko-KR" sz="2400" b="1" dirty="0" smtClean="0">
                <a:solidFill>
                  <a:schemeClr val="bg1"/>
                </a:solidFill>
                <a:latin typeface="Kozuka Gothic Pr6N B" pitchFamily="34" charset="-128"/>
                <a:cs typeface="Microsoft Himalaya" pitchFamily="2" charset="0"/>
              </a:rPr>
              <a:t>Tool </a:t>
            </a:r>
            <a:r>
              <a:rPr lang="ko-KR" altLang="en-US" sz="2400" b="1" dirty="0" smtClean="0">
                <a:solidFill>
                  <a:schemeClr val="bg1"/>
                </a:solidFill>
                <a:latin typeface="Kozuka Gothic Pr6N B" pitchFamily="34" charset="-128"/>
                <a:cs typeface="Microsoft Himalaya" pitchFamily="2" charset="0"/>
              </a:rPr>
              <a:t>및 기능</a:t>
            </a:r>
            <a:endParaRPr lang="ko-KR" altLang="en-US" sz="2400" b="1" dirty="0">
              <a:solidFill>
                <a:schemeClr val="bg1"/>
              </a:solidFill>
              <a:latin typeface="Kozuka Gothic Pr6N B" pitchFamily="34" charset="-128"/>
              <a:cs typeface="Microsoft Himalaya" pitchFamily="2" charset="0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827584" y="4365104"/>
            <a:ext cx="15661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Kozuka Gothic Pr6N B" pitchFamily="34" charset="-128"/>
                <a:cs typeface="Microsoft Himalaya" pitchFamily="2" charset="0"/>
              </a:rPr>
              <a:t>실행화면</a:t>
            </a:r>
            <a:endParaRPr lang="ko-KR" altLang="en-US" sz="2400" b="1" dirty="0">
              <a:solidFill>
                <a:schemeClr val="bg1"/>
              </a:solidFill>
              <a:latin typeface="Kozuka Gothic Pr6N B" pitchFamily="34" charset="-128"/>
              <a:cs typeface="Microsoft Himalaya" pitchFamily="2" charset="0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220072" y="5229200"/>
            <a:ext cx="28803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400" b="1" dirty="0" smtClean="0">
                <a:solidFill>
                  <a:schemeClr val="bg1"/>
                </a:solidFill>
                <a:latin typeface="Kozuka Gothic Pr6N B" pitchFamily="34" charset="-128"/>
                <a:cs typeface="Microsoft Himalaya" pitchFamily="2" charset="0"/>
              </a:rPr>
              <a:t>Q &amp; A</a:t>
            </a:r>
            <a:endParaRPr lang="ko-KR" altLang="en-US" sz="2400" b="1" dirty="0">
              <a:solidFill>
                <a:schemeClr val="bg1"/>
              </a:solidFill>
              <a:latin typeface="Kozuka Gothic Pr6N B" pitchFamily="34" charset="-128"/>
              <a:cs typeface="Microsoft Himalaya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08720"/>
            <a:ext cx="9144000" cy="5976664"/>
          </a:xfrm>
          <a:prstGeom prst="rect">
            <a:avLst/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67544" y="1340768"/>
            <a:ext cx="8208912" cy="51845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이등변 삼각형 8"/>
          <p:cNvSpPr/>
          <p:nvPr/>
        </p:nvSpPr>
        <p:spPr>
          <a:xfrm rot="10800000">
            <a:off x="179512" y="283295"/>
            <a:ext cx="432048" cy="360040"/>
          </a:xfrm>
          <a:prstGeom prst="triangle">
            <a:avLst/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11560" y="139279"/>
            <a:ext cx="54726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smtClean="0">
                <a:solidFill>
                  <a:srgbClr val="EF5956"/>
                </a:solidFill>
                <a:latin typeface="Kozuka Gothic Pr6N B" pitchFamily="34" charset="-128"/>
                <a:cs typeface="Microsoft Himalaya" pitchFamily="2" charset="0"/>
              </a:rPr>
              <a:t>프로젝트 소개</a:t>
            </a:r>
            <a:endParaRPr lang="ko-KR" altLang="en-US" sz="4400" b="1" dirty="0">
              <a:solidFill>
                <a:srgbClr val="EF5956"/>
              </a:solidFill>
              <a:latin typeface="Kozuka Gothic Pr6N B" pitchFamily="34" charset="-128"/>
              <a:cs typeface="Microsoft Himalaya" pitchFamily="2" charset="0"/>
            </a:endParaRPr>
          </a:p>
        </p:txBody>
      </p:sp>
      <p:pic>
        <p:nvPicPr>
          <p:cNvPr id="1026" name="Picture 2" descr="C:\Users\chan\Desktop\ma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7644" y="1439201"/>
            <a:ext cx="6408712" cy="3429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367644" y="5229200"/>
            <a:ext cx="64087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Socket</a:t>
            </a:r>
            <a:r>
              <a:rPr lang="ko-KR" altLang="en-US" b="1" dirty="0" smtClean="0">
                <a:solidFill>
                  <a:srgbClr val="FF0000"/>
                </a:solidFill>
              </a:rPr>
              <a:t>통신</a:t>
            </a:r>
            <a:r>
              <a:rPr lang="ko-KR" altLang="en-US" dirty="0" smtClean="0"/>
              <a:t>을 기반으로 네트워크상에서 대전 상대를 만나</a:t>
            </a:r>
            <a:endParaRPr lang="en-US" altLang="ko-KR" dirty="0" smtClean="0"/>
          </a:p>
          <a:p>
            <a:r>
              <a:rPr lang="ko-KR" altLang="en-US" dirty="0" smtClean="0"/>
              <a:t>함께 오목게임을 즐기며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자신의 전적</a:t>
            </a:r>
            <a:r>
              <a:rPr lang="en-US" altLang="ko-KR" dirty="0" smtClean="0"/>
              <a:t>, </a:t>
            </a:r>
            <a:r>
              <a:rPr lang="ko-KR" altLang="en-US" dirty="0" smtClean="0"/>
              <a:t>승률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순위 등 </a:t>
            </a:r>
            <a:endParaRPr lang="en-US" altLang="ko-KR" dirty="0" smtClean="0"/>
          </a:p>
          <a:p>
            <a:r>
              <a:rPr lang="ko-KR" altLang="en-US" dirty="0" smtClean="0"/>
              <a:t>알아 볼 수 있는 </a:t>
            </a:r>
            <a:r>
              <a:rPr lang="ko-KR" altLang="en-US" b="1" dirty="0" smtClean="0"/>
              <a:t>네트워크 오목게임 </a:t>
            </a:r>
            <a:endParaRPr lang="ko-KR" alt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08720"/>
            <a:ext cx="9144000" cy="5976664"/>
          </a:xfrm>
          <a:prstGeom prst="rect">
            <a:avLst/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67544" y="1340768"/>
            <a:ext cx="8208912" cy="51845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/>
        </p:nvSpPr>
        <p:spPr>
          <a:xfrm rot="10800000">
            <a:off x="179512" y="283295"/>
            <a:ext cx="432048" cy="360040"/>
          </a:xfrm>
          <a:prstGeom prst="triangle">
            <a:avLst/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11560" y="139279"/>
            <a:ext cx="568863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smtClean="0">
                <a:solidFill>
                  <a:srgbClr val="EF5956"/>
                </a:solidFill>
                <a:latin typeface="Kozuka Gothic Pr6N B" pitchFamily="34" charset="-128"/>
                <a:cs typeface="Microsoft Himalaya" pitchFamily="2" charset="0"/>
              </a:rPr>
              <a:t>개발 </a:t>
            </a:r>
            <a:r>
              <a:rPr lang="en-US" altLang="ko-KR" sz="4400" b="1" dirty="0" smtClean="0">
                <a:solidFill>
                  <a:srgbClr val="EF5956"/>
                </a:solidFill>
                <a:latin typeface="Kozuka Gothic Pr6N B" pitchFamily="34" charset="-128"/>
                <a:cs typeface="Microsoft Himalaya" pitchFamily="2" charset="0"/>
              </a:rPr>
              <a:t>Tool </a:t>
            </a:r>
            <a:r>
              <a:rPr lang="ko-KR" altLang="en-US" sz="4400" b="1" dirty="0" smtClean="0">
                <a:solidFill>
                  <a:srgbClr val="EF5956"/>
                </a:solidFill>
                <a:latin typeface="Kozuka Gothic Pr6N B" pitchFamily="34" charset="-128"/>
                <a:cs typeface="Microsoft Himalaya" pitchFamily="2" charset="0"/>
              </a:rPr>
              <a:t>및 기능</a:t>
            </a:r>
            <a:endParaRPr lang="ko-KR" altLang="en-US" sz="4400" b="1" dirty="0">
              <a:solidFill>
                <a:srgbClr val="EF5956"/>
              </a:solidFill>
              <a:latin typeface="Kozuka Gothic Pr6N B" pitchFamily="34" charset="-128"/>
              <a:cs typeface="Microsoft Himalaya" pitchFamily="2" charset="0"/>
            </a:endParaRPr>
          </a:p>
        </p:txBody>
      </p:sp>
      <p:pic>
        <p:nvPicPr>
          <p:cNvPr id="1026" name="Picture 2" descr="C:\Users\chan\Desktop\jav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378" y="2204864"/>
            <a:ext cx="1149573" cy="54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chan\Desktop\oracleD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163" y="4005064"/>
            <a:ext cx="2524125" cy="680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chan\Desktop\eclips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455" y="2204864"/>
            <a:ext cx="2133600" cy="54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991593" y="2945365"/>
            <a:ext cx="6840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JAVA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Eclipse</a:t>
            </a:r>
            <a:r>
              <a:rPr lang="ko-KR" altLang="en-US" dirty="0" smtClean="0"/>
              <a:t>를 이용하여 </a:t>
            </a:r>
            <a:r>
              <a:rPr lang="ko-KR" altLang="en-US" dirty="0" smtClean="0"/>
              <a:t>오목게</a:t>
            </a:r>
            <a:r>
              <a:rPr lang="ko-KR" altLang="en-US" dirty="0"/>
              <a:t>임</a:t>
            </a:r>
            <a:r>
              <a:rPr lang="ko-KR" altLang="en-US" dirty="0" smtClean="0"/>
              <a:t>의 </a:t>
            </a:r>
            <a:endParaRPr lang="en-US" altLang="ko-KR" dirty="0" smtClean="0"/>
          </a:p>
          <a:p>
            <a:r>
              <a:rPr lang="en-US" altLang="ko-KR" dirty="0" smtClean="0"/>
              <a:t>Server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Client</a:t>
            </a:r>
            <a:r>
              <a:rPr lang="ko-KR" altLang="en-US" dirty="0"/>
              <a:t> </a:t>
            </a:r>
            <a:r>
              <a:rPr lang="ko-KR" altLang="en-US" dirty="0" smtClean="0"/>
              <a:t>및 오목 게임 기능 개발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91593" y="4941168"/>
            <a:ext cx="6840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Oracle Database</a:t>
            </a:r>
            <a:r>
              <a:rPr lang="ko-KR" altLang="en-US" dirty="0" smtClean="0"/>
              <a:t>를 이용하여</a:t>
            </a:r>
            <a:endParaRPr lang="en-US" altLang="ko-KR" dirty="0" smtClean="0"/>
          </a:p>
          <a:p>
            <a:r>
              <a:rPr lang="ko-KR" altLang="en-US" dirty="0" smtClean="0"/>
              <a:t>사용자의 </a:t>
            </a:r>
            <a:r>
              <a:rPr lang="en-US" altLang="ko-KR" dirty="0" smtClean="0"/>
              <a:t>ID, </a:t>
            </a:r>
            <a:r>
              <a:rPr lang="ko-KR" altLang="en-US" dirty="0" smtClean="0"/>
              <a:t>전적</a:t>
            </a:r>
            <a:r>
              <a:rPr lang="en-US" altLang="ko-KR" dirty="0" smtClean="0"/>
              <a:t>, </a:t>
            </a:r>
            <a:r>
              <a:rPr lang="ko-KR" altLang="en-US" dirty="0" smtClean="0"/>
              <a:t>승률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순위를 저장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08720"/>
            <a:ext cx="9144000" cy="5976664"/>
          </a:xfrm>
          <a:prstGeom prst="rect">
            <a:avLst/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67544" y="1340768"/>
            <a:ext cx="8208912" cy="51845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이등변 삼각형 8"/>
          <p:cNvSpPr/>
          <p:nvPr/>
        </p:nvSpPr>
        <p:spPr>
          <a:xfrm rot="10800000">
            <a:off x="179512" y="283295"/>
            <a:ext cx="432048" cy="360040"/>
          </a:xfrm>
          <a:prstGeom prst="triangle">
            <a:avLst/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11560" y="139279"/>
            <a:ext cx="2880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smtClean="0">
                <a:solidFill>
                  <a:srgbClr val="EF5956"/>
                </a:solidFill>
                <a:latin typeface="Kozuka Gothic Pr6N B" pitchFamily="34" charset="-128"/>
                <a:cs typeface="Microsoft Himalaya" pitchFamily="2" charset="0"/>
              </a:rPr>
              <a:t>실행화면</a:t>
            </a:r>
            <a:endParaRPr lang="ko-KR" altLang="en-US" sz="4400" b="1" dirty="0">
              <a:solidFill>
                <a:srgbClr val="EF5956"/>
              </a:solidFill>
              <a:latin typeface="Kozuka Gothic Pr6N B" pitchFamily="34" charset="-128"/>
              <a:cs typeface="Microsoft Himalaya" pitchFamily="2" charset="0"/>
            </a:endParaRPr>
          </a:p>
        </p:txBody>
      </p:sp>
      <p:pic>
        <p:nvPicPr>
          <p:cNvPr id="2050" name="Picture 2" descr="C:\Users\chan\Desktop\ma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438" y="2214290"/>
            <a:ext cx="4712072" cy="3158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타원 5"/>
          <p:cNvSpPr/>
          <p:nvPr/>
        </p:nvSpPr>
        <p:spPr>
          <a:xfrm>
            <a:off x="3563888" y="3759845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2"/>
                </a:solidFill>
              </a:rPr>
              <a:t>1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3563888" y="3980825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2"/>
                </a:solidFill>
              </a:rPr>
              <a:t>2</a:t>
            </a:r>
            <a:endParaRPr lang="ko-KR" altLang="en-US" sz="1100" b="1" dirty="0">
              <a:solidFill>
                <a:schemeClr val="accent2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3213368" y="4422785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2"/>
                </a:solidFill>
              </a:rPr>
              <a:t>4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2771800" y="4422785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2"/>
                </a:solidFill>
              </a:rPr>
              <a:t>3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96136" y="3052117"/>
            <a:ext cx="266429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IP</a:t>
            </a:r>
            <a:r>
              <a:rPr lang="ko-KR" altLang="en-US" sz="1200" dirty="0" err="1" smtClean="0"/>
              <a:t>입력창</a:t>
            </a:r>
            <a:r>
              <a:rPr lang="en-US" altLang="ko-KR" sz="1200" dirty="0"/>
              <a:t>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접속할 </a:t>
            </a:r>
            <a:r>
              <a:rPr lang="en-US" altLang="ko-KR" sz="1200" dirty="0" smtClean="0"/>
              <a:t>Server IP </a:t>
            </a:r>
            <a:r>
              <a:rPr lang="ko-KR" altLang="en-US" sz="1200" dirty="0" smtClean="0"/>
              <a:t>입력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en-US" altLang="ko-KR" sz="1200" dirty="0" smtClean="0"/>
              <a:t>ID</a:t>
            </a:r>
            <a:r>
              <a:rPr lang="ko-KR" altLang="en-US" sz="1200" dirty="0" err="1" smtClean="0"/>
              <a:t>입력창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사용할 </a:t>
            </a:r>
            <a:r>
              <a:rPr lang="en-US" altLang="ko-KR" sz="1200" dirty="0" smtClean="0"/>
              <a:t>ID </a:t>
            </a:r>
            <a:r>
              <a:rPr lang="ko-KR" altLang="en-US" sz="1200" dirty="0" smtClean="0"/>
              <a:t>입력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en-US" altLang="ko-KR" sz="1200" dirty="0" smtClean="0"/>
              <a:t>Login : </a:t>
            </a:r>
            <a:r>
              <a:rPr lang="ko-KR" altLang="en-US" sz="1200" dirty="0" smtClean="0"/>
              <a:t>대기실로 입장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en-US" altLang="ko-KR" sz="1200" dirty="0" smtClean="0"/>
              <a:t>Exit : </a:t>
            </a:r>
            <a:r>
              <a:rPr lang="ko-KR" altLang="en-US" sz="1200" dirty="0" smtClean="0"/>
              <a:t>게임 종료</a:t>
            </a:r>
            <a:endParaRPr lang="en-US" altLang="ko-KR" sz="1200" dirty="0" smtClean="0"/>
          </a:p>
        </p:txBody>
      </p:sp>
      <p:sp>
        <p:nvSpPr>
          <p:cNvPr id="17" name="타원 16"/>
          <p:cNvSpPr/>
          <p:nvPr/>
        </p:nvSpPr>
        <p:spPr>
          <a:xfrm>
            <a:off x="5589637" y="3128193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2"/>
                </a:solidFill>
              </a:rPr>
              <a:t>1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5589637" y="3490143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2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5589637" y="3861618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3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5589637" y="4242618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4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2303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08720"/>
            <a:ext cx="9144000" cy="5976664"/>
          </a:xfrm>
          <a:prstGeom prst="rect">
            <a:avLst/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67544" y="1340768"/>
            <a:ext cx="8208912" cy="51845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이등변 삼각형 8"/>
          <p:cNvSpPr/>
          <p:nvPr/>
        </p:nvSpPr>
        <p:spPr>
          <a:xfrm rot="10800000">
            <a:off x="179512" y="283295"/>
            <a:ext cx="432048" cy="360040"/>
          </a:xfrm>
          <a:prstGeom prst="triangle">
            <a:avLst/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11560" y="139279"/>
            <a:ext cx="2880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smtClean="0">
                <a:solidFill>
                  <a:srgbClr val="EF5956"/>
                </a:solidFill>
                <a:latin typeface="Kozuka Gothic Pr6N B" pitchFamily="34" charset="-128"/>
                <a:cs typeface="Microsoft Himalaya" pitchFamily="2" charset="0"/>
              </a:rPr>
              <a:t>실행화면</a:t>
            </a:r>
            <a:endParaRPr lang="ko-KR" altLang="en-US" sz="4400" b="1" dirty="0">
              <a:solidFill>
                <a:srgbClr val="EF5956"/>
              </a:solidFill>
              <a:latin typeface="Kozuka Gothic Pr6N B" pitchFamily="34" charset="-128"/>
              <a:cs typeface="Microsoft Himalaya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372200" y="3052117"/>
            <a:ext cx="26642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전체 방 목록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ko-KR" altLang="en-US" sz="1200" dirty="0" smtClean="0"/>
              <a:t>현재 </a:t>
            </a:r>
            <a:r>
              <a:rPr lang="ko-KR" altLang="en-US" sz="1200" dirty="0" err="1" smtClean="0"/>
              <a:t>접속자</a:t>
            </a:r>
            <a:r>
              <a:rPr lang="ko-KR" altLang="en-US" sz="1200" dirty="0" smtClean="0"/>
              <a:t> 목록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ko-KR" altLang="en-US" sz="1200" dirty="0" err="1" smtClean="0"/>
              <a:t>채팅창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ko-KR" altLang="en-US" sz="1200" dirty="0" smtClean="0"/>
              <a:t>게임 종료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ko-KR" altLang="en-US" sz="1200" dirty="0" smtClean="0"/>
              <a:t>게임 정보 및 랭킹 보기</a:t>
            </a:r>
            <a:endParaRPr lang="en-US" altLang="ko-KR" sz="1200" dirty="0" smtClean="0"/>
          </a:p>
        </p:txBody>
      </p:sp>
      <p:sp>
        <p:nvSpPr>
          <p:cNvPr id="17" name="타원 16"/>
          <p:cNvSpPr/>
          <p:nvPr/>
        </p:nvSpPr>
        <p:spPr>
          <a:xfrm>
            <a:off x="6165701" y="3128193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2"/>
                </a:solidFill>
              </a:rPr>
              <a:t>1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6165701" y="3490143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2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6165701" y="3861618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3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6165701" y="4242618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4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pic>
        <p:nvPicPr>
          <p:cNvPr id="3074" name="Picture 2" descr="C:\Users\chan\Desktop\watingroo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772817"/>
            <a:ext cx="4828108" cy="4389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타원 20"/>
          <p:cNvSpPr/>
          <p:nvPr/>
        </p:nvSpPr>
        <p:spPr>
          <a:xfrm>
            <a:off x="1809424" y="2876733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2"/>
                </a:solidFill>
              </a:rPr>
              <a:t>1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3314532" y="5412115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3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3320262" y="5701675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4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1519864" y="2030913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5</a:t>
            </a:r>
            <a:endParaRPr lang="ko-KR" altLang="en-US" sz="1100" b="1" dirty="0">
              <a:solidFill>
                <a:schemeClr val="accent2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3485824" y="2876733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2</a:t>
            </a:r>
            <a:endParaRPr lang="ko-KR" altLang="en-US" sz="1100" b="1" dirty="0">
              <a:solidFill>
                <a:schemeClr val="accent2"/>
              </a:solidFill>
            </a:endParaRPr>
          </a:p>
        </p:txBody>
      </p:sp>
      <p:sp>
        <p:nvSpPr>
          <p:cNvPr id="27" name="타원 26"/>
          <p:cNvSpPr/>
          <p:nvPr/>
        </p:nvSpPr>
        <p:spPr>
          <a:xfrm>
            <a:off x="6165701" y="4577898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2"/>
                </a:solidFill>
              </a:rPr>
              <a:t>5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0906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08720"/>
            <a:ext cx="9144000" cy="5976664"/>
          </a:xfrm>
          <a:prstGeom prst="rect">
            <a:avLst/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67544" y="1340768"/>
            <a:ext cx="8208912" cy="51845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이등변 삼각형 8"/>
          <p:cNvSpPr/>
          <p:nvPr/>
        </p:nvSpPr>
        <p:spPr>
          <a:xfrm rot="10800000">
            <a:off x="179512" y="283295"/>
            <a:ext cx="432048" cy="360040"/>
          </a:xfrm>
          <a:prstGeom prst="triangle">
            <a:avLst/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11560" y="139279"/>
            <a:ext cx="2880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smtClean="0">
                <a:solidFill>
                  <a:srgbClr val="EF5956"/>
                </a:solidFill>
                <a:latin typeface="Kozuka Gothic Pr6N B" pitchFamily="34" charset="-128"/>
                <a:cs typeface="Microsoft Himalaya" pitchFamily="2" charset="0"/>
              </a:rPr>
              <a:t>실행화면</a:t>
            </a:r>
            <a:endParaRPr lang="ko-KR" altLang="en-US" sz="4400" b="1" dirty="0">
              <a:solidFill>
                <a:srgbClr val="EF5956"/>
              </a:solidFill>
              <a:latin typeface="Kozuka Gothic Pr6N B" pitchFamily="34" charset="-128"/>
              <a:cs typeface="Microsoft Himalaya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940152" y="3052117"/>
            <a:ext cx="28083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대기실에서 </a:t>
            </a:r>
            <a:r>
              <a:rPr lang="en-US" altLang="ko-KR" sz="1200" dirty="0" smtClean="0"/>
              <a:t>GAME – </a:t>
            </a:r>
            <a:endParaRPr lang="en-US" altLang="ko-KR" sz="1200" dirty="0" smtClean="0"/>
          </a:p>
          <a:p>
            <a:r>
              <a:rPr lang="en-US" altLang="ko-KR" sz="1200" dirty="0" smtClean="0"/>
              <a:t>Statistics </a:t>
            </a:r>
            <a:r>
              <a:rPr lang="ko-KR" altLang="en-US" sz="1200" dirty="0" smtClean="0"/>
              <a:t>선택</a:t>
            </a:r>
            <a:r>
              <a:rPr lang="en-US" altLang="ko-KR" sz="1200" dirty="0"/>
              <a:t> </a:t>
            </a:r>
            <a:r>
              <a:rPr lang="ko-KR" altLang="en-US" sz="1200" dirty="0" smtClean="0"/>
              <a:t>시    번 </a:t>
            </a:r>
            <a:r>
              <a:rPr lang="ko-KR" altLang="en-US" sz="1200" dirty="0" smtClean="0"/>
              <a:t>화면 출력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ko-KR" altLang="en-US" sz="1200" dirty="0" smtClean="0"/>
              <a:t>전체 순위 화면</a:t>
            </a:r>
            <a:r>
              <a:rPr lang="en-US" altLang="ko-KR" sz="1200" dirty="0" smtClean="0"/>
              <a:t> – </a:t>
            </a:r>
            <a:r>
              <a:rPr lang="ko-KR" altLang="en-US" sz="1200" dirty="0" smtClean="0"/>
              <a:t>순위</a:t>
            </a:r>
            <a:r>
              <a:rPr lang="en-US" altLang="ko-KR" sz="1200" dirty="0" smtClean="0"/>
              <a:t>, ID, </a:t>
            </a:r>
            <a:r>
              <a:rPr lang="ko-KR" altLang="en-US" sz="1200" dirty="0" smtClean="0"/>
              <a:t>게임 횟수</a:t>
            </a:r>
            <a:r>
              <a:rPr lang="en-US" altLang="ko-KR" sz="1200" dirty="0" smtClean="0"/>
              <a:t>,</a:t>
            </a:r>
          </a:p>
          <a:p>
            <a:r>
              <a:rPr lang="ko-KR" altLang="en-US" sz="1200" dirty="0" smtClean="0"/>
              <a:t>승리 횟수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승률화면 출력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ko-KR" altLang="en-US" sz="1200" dirty="0" smtClean="0"/>
              <a:t>게임의 버전 및 </a:t>
            </a:r>
            <a:r>
              <a:rPr lang="ko-KR" altLang="en-US" sz="1200" dirty="0" err="1" smtClean="0"/>
              <a:t>간략</a:t>
            </a:r>
            <a:r>
              <a:rPr lang="ko-KR" altLang="en-US" sz="1200" dirty="0" smtClean="0"/>
              <a:t> 소개 정보</a:t>
            </a:r>
            <a:endParaRPr lang="en-US" altLang="ko-KR" sz="1200" dirty="0" smtClean="0"/>
          </a:p>
          <a:p>
            <a:endParaRPr lang="en-US" altLang="ko-KR" sz="1200" dirty="0" smtClean="0"/>
          </a:p>
          <a:p>
            <a:endParaRPr lang="en-US" altLang="ko-KR" sz="1200" dirty="0"/>
          </a:p>
        </p:txBody>
      </p:sp>
      <p:sp>
        <p:nvSpPr>
          <p:cNvPr id="17" name="타원 16"/>
          <p:cNvSpPr/>
          <p:nvPr/>
        </p:nvSpPr>
        <p:spPr>
          <a:xfrm>
            <a:off x="5733653" y="3128193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2"/>
                </a:solidFill>
              </a:rPr>
              <a:t>1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5733653" y="3662784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2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5733653" y="4216375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3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467544" y="6072976"/>
            <a:ext cx="8208912" cy="2626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446946"/>
            <a:ext cx="2736304" cy="4888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8458" y="1446946"/>
            <a:ext cx="2212454" cy="4888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4" name="타원 23"/>
          <p:cNvSpPr/>
          <p:nvPr/>
        </p:nvSpPr>
        <p:spPr>
          <a:xfrm>
            <a:off x="1062658" y="1956618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2"/>
                </a:solidFill>
              </a:rPr>
              <a:t>1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3491880" y="1700808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2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1055737" y="2185218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3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36" name="타원 35"/>
          <p:cNvSpPr/>
          <p:nvPr/>
        </p:nvSpPr>
        <p:spPr>
          <a:xfrm>
            <a:off x="7214964" y="3302818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2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6127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08720"/>
            <a:ext cx="9144000" cy="5976664"/>
          </a:xfrm>
          <a:prstGeom prst="rect">
            <a:avLst/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67544" y="1340768"/>
            <a:ext cx="8208912" cy="51845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이등변 삼각형 8"/>
          <p:cNvSpPr/>
          <p:nvPr/>
        </p:nvSpPr>
        <p:spPr>
          <a:xfrm rot="10800000">
            <a:off x="179512" y="283295"/>
            <a:ext cx="432048" cy="360040"/>
          </a:xfrm>
          <a:prstGeom prst="triangle">
            <a:avLst/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11560" y="139279"/>
            <a:ext cx="2880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smtClean="0">
                <a:solidFill>
                  <a:srgbClr val="EF5956"/>
                </a:solidFill>
                <a:latin typeface="Kozuka Gothic Pr6N B" pitchFamily="34" charset="-128"/>
                <a:cs typeface="Microsoft Himalaya" pitchFamily="2" charset="0"/>
              </a:rPr>
              <a:t>실행화면</a:t>
            </a:r>
            <a:endParaRPr lang="ko-KR" altLang="en-US" sz="4400" b="1" dirty="0">
              <a:solidFill>
                <a:srgbClr val="EF5956"/>
              </a:solidFill>
              <a:latin typeface="Kozuka Gothic Pr6N B" pitchFamily="34" charset="-128"/>
              <a:cs typeface="Microsoft Himalaya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655916" y="3052117"/>
            <a:ext cx="266429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오목 게임 판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ko-KR" altLang="en-US" sz="1200" dirty="0" smtClean="0"/>
              <a:t>사용자 </a:t>
            </a:r>
            <a:r>
              <a:rPr lang="en-US" altLang="ko-KR" sz="1200" dirty="0" smtClean="0"/>
              <a:t>ID </a:t>
            </a:r>
            <a:r>
              <a:rPr lang="ko-KR" altLang="en-US" sz="1200" dirty="0" smtClean="0"/>
              <a:t>및 돌 색깔 구분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ko-KR" altLang="en-US" sz="1200" dirty="0" err="1" smtClean="0"/>
              <a:t>채팅창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ko-KR" altLang="en-US" sz="1200" dirty="0" smtClean="0"/>
              <a:t>기권 기능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ko-KR" altLang="en-US" sz="1200" dirty="0" smtClean="0"/>
              <a:t>한 수 무르기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ko-KR" altLang="en-US" sz="1200" dirty="0" smtClean="0"/>
              <a:t>대기실로 돌아가기</a:t>
            </a:r>
            <a:endParaRPr lang="en-US" altLang="ko-KR" sz="1200" dirty="0" smtClean="0"/>
          </a:p>
        </p:txBody>
      </p:sp>
      <p:sp>
        <p:nvSpPr>
          <p:cNvPr id="17" name="타원 16"/>
          <p:cNvSpPr/>
          <p:nvPr/>
        </p:nvSpPr>
        <p:spPr>
          <a:xfrm>
            <a:off x="6449417" y="3128193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2"/>
                </a:solidFill>
              </a:rPr>
              <a:t>1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6449417" y="3490143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2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6449417" y="3861618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3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6449417" y="4242618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4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27" name="타원 26"/>
          <p:cNvSpPr/>
          <p:nvPr/>
        </p:nvSpPr>
        <p:spPr>
          <a:xfrm>
            <a:off x="6449417" y="4577898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2"/>
                </a:solidFill>
              </a:rPr>
              <a:t>5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pic>
        <p:nvPicPr>
          <p:cNvPr id="4098" name="Picture 2" descr="C:\Users\chan\Desktop\gameroo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531561"/>
            <a:ext cx="5624140" cy="4856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/>
          <p:cNvSpPr/>
          <p:nvPr/>
        </p:nvSpPr>
        <p:spPr>
          <a:xfrm>
            <a:off x="467544" y="6211912"/>
            <a:ext cx="8208912" cy="2626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타원 27"/>
          <p:cNvSpPr/>
          <p:nvPr/>
        </p:nvSpPr>
        <p:spPr>
          <a:xfrm>
            <a:off x="3140149" y="3261161"/>
            <a:ext cx="622747" cy="622747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</a:rPr>
              <a:t>1</a:t>
            </a:r>
            <a:endParaRPr lang="ko-KR" altLang="en-US" sz="4000" b="1" dirty="0">
              <a:solidFill>
                <a:schemeClr val="accent2"/>
              </a:solidFill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1014016" y="5611043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2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30" name="타원 29"/>
          <p:cNvSpPr/>
          <p:nvPr/>
        </p:nvSpPr>
        <p:spPr>
          <a:xfrm>
            <a:off x="4959717" y="5611043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2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31" name="타원 30"/>
          <p:cNvSpPr/>
          <p:nvPr/>
        </p:nvSpPr>
        <p:spPr>
          <a:xfrm>
            <a:off x="2732137" y="5593898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3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32" name="타원 31"/>
          <p:cNvSpPr/>
          <p:nvPr/>
        </p:nvSpPr>
        <p:spPr>
          <a:xfrm>
            <a:off x="3976737" y="5593898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4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33" name="타원 32"/>
          <p:cNvSpPr/>
          <p:nvPr/>
        </p:nvSpPr>
        <p:spPr>
          <a:xfrm>
            <a:off x="3976737" y="5860598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2"/>
                </a:solidFill>
              </a:rPr>
              <a:t>5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34" name="타원 33"/>
          <p:cNvSpPr/>
          <p:nvPr/>
        </p:nvSpPr>
        <p:spPr>
          <a:xfrm>
            <a:off x="3976737" y="6104438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2"/>
                </a:solidFill>
              </a:rPr>
              <a:t>6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6449417" y="4951695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chemeClr val="accent2"/>
                </a:solidFill>
              </a:rPr>
              <a:t>6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691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908720"/>
            <a:ext cx="9144000" cy="5976664"/>
          </a:xfrm>
          <a:prstGeom prst="rect">
            <a:avLst/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67544" y="1340768"/>
            <a:ext cx="8208912" cy="51845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이등변 삼각형 8"/>
          <p:cNvSpPr/>
          <p:nvPr/>
        </p:nvSpPr>
        <p:spPr>
          <a:xfrm rot="10800000">
            <a:off x="179512" y="283295"/>
            <a:ext cx="432048" cy="360040"/>
          </a:xfrm>
          <a:prstGeom prst="triangle">
            <a:avLst/>
          </a:prstGeom>
          <a:solidFill>
            <a:srgbClr val="EF59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11560" y="139279"/>
            <a:ext cx="2880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smtClean="0">
                <a:solidFill>
                  <a:srgbClr val="EF5956"/>
                </a:solidFill>
                <a:latin typeface="Kozuka Gothic Pr6N B" pitchFamily="34" charset="-128"/>
                <a:cs typeface="Microsoft Himalaya" pitchFamily="2" charset="0"/>
              </a:rPr>
              <a:t>실행화면</a:t>
            </a:r>
            <a:endParaRPr lang="ko-KR" altLang="en-US" sz="4400" b="1" dirty="0">
              <a:solidFill>
                <a:srgbClr val="EF5956"/>
              </a:solidFill>
              <a:latin typeface="Kozuka Gothic Pr6N B" pitchFamily="34" charset="-128"/>
              <a:cs typeface="Microsoft Himalaya" pitchFamily="2" charset="0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467544" y="6072976"/>
            <a:ext cx="8208912" cy="2626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122" name="Picture 2" descr="C:\Users\chan\Desktop\중복.PNG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000" y="1484784"/>
            <a:ext cx="7920440" cy="439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타원 23"/>
          <p:cNvSpPr/>
          <p:nvPr/>
        </p:nvSpPr>
        <p:spPr>
          <a:xfrm>
            <a:off x="5004048" y="3933056"/>
            <a:ext cx="267345" cy="267345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2"/>
                </a:solidFill>
              </a:rPr>
              <a:t>1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27584" y="6011996"/>
            <a:ext cx="6264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돌이 있는 위치에 중복으로 놓을 시 팝업 알림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732608" y="6139829"/>
            <a:ext cx="148729" cy="148729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accent2"/>
                </a:solidFill>
              </a:rPr>
              <a:t>1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9625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EF5956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772</TotalTime>
  <Words>233</Words>
  <Application>Microsoft Office PowerPoint</Application>
  <PresentationFormat>화면 슬라이드 쇼(4:3)</PresentationFormat>
  <Paragraphs>106</Paragraphs>
  <Slides>11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2" baseType="lpstr">
      <vt:lpstr>Office 테마</vt:lpstr>
      <vt:lpstr>1조 – 네트워크 오목</vt:lpstr>
      <vt:lpstr>목 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Brand Identity.</dc:title>
  <dc:creator>aplc</dc:creator>
  <cp:lastModifiedBy>chan</cp:lastModifiedBy>
  <cp:revision>36</cp:revision>
  <dcterms:created xsi:type="dcterms:W3CDTF">2014-11-21T11:34:03Z</dcterms:created>
  <dcterms:modified xsi:type="dcterms:W3CDTF">2015-03-27T02:01:27Z</dcterms:modified>
</cp:coreProperties>
</file>

<file path=docProps/thumbnail.jpeg>
</file>